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  <p:sldMasterId id="2147483774" r:id="rId7"/>
    <p:sldMasterId id="2147483864" r:id="rId8"/>
    <p:sldMasterId id="2147484226" r:id="rId9"/>
    <p:sldMasterId id="2147484245" r:id="rId10"/>
    <p:sldMasterId id="2147484298" r:id="rId11"/>
    <p:sldMasterId id="2147484310" r:id="rId12"/>
    <p:sldMasterId id="2147484322" r:id="rId13"/>
  </p:sldMasterIdLst>
  <p:notesMasterIdLst>
    <p:notesMasterId r:id="rId28"/>
  </p:notesMasterIdLst>
  <p:sldIdLst>
    <p:sldId id="256" r:id="rId14"/>
    <p:sldId id="260" r:id="rId15"/>
    <p:sldId id="262" r:id="rId16"/>
    <p:sldId id="258" r:id="rId17"/>
    <p:sldId id="261" r:id="rId18"/>
    <p:sldId id="263" r:id="rId19"/>
    <p:sldId id="264" r:id="rId20"/>
    <p:sldId id="257" r:id="rId21"/>
    <p:sldId id="265" r:id="rId22"/>
    <p:sldId id="259" r:id="rId23"/>
    <p:sldId id="266" r:id="rId24"/>
    <p:sldId id="267" r:id="rId25"/>
    <p:sldId id="26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D3889A-6F46-4853-A451-9C809866F4E8}" v="22" dt="2020-07-14T06:27:34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8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11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6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fei, Anca (Nokia - RO/Timisoara)" userId="S::anca.tofei@nokia.com::15ce94b8-366f-4b07-a429-5649cbc51383" providerId="AD" clId="Web-{96D3889A-6F46-4853-A451-9C809866F4E8}"/>
    <pc:docChg chg="modSld">
      <pc:chgData name="Tofei, Anca (Nokia - RO/Timisoara)" userId="S::anca.tofei@nokia.com::15ce94b8-366f-4b07-a429-5649cbc51383" providerId="AD" clId="Web-{96D3889A-6F46-4853-A451-9C809866F4E8}" dt="2020-07-14T06:27:34.325" v="18" actId="1076"/>
      <pc:docMkLst>
        <pc:docMk/>
      </pc:docMkLst>
      <pc:sldChg chg="addSp delSp modSp">
        <pc:chgData name="Tofei, Anca (Nokia - RO/Timisoara)" userId="S::anca.tofei@nokia.com::15ce94b8-366f-4b07-a429-5649cbc51383" providerId="AD" clId="Web-{96D3889A-6F46-4853-A451-9C809866F4E8}" dt="2020-07-14T06:27:34.325" v="18" actId="1076"/>
        <pc:sldMkLst>
          <pc:docMk/>
          <pc:sldMk cId="2699335303" sldId="256"/>
        </pc:sldMkLst>
        <pc:picChg chg="add del mod">
          <ac:chgData name="Tofei, Anca (Nokia - RO/Timisoara)" userId="S::anca.tofei@nokia.com::15ce94b8-366f-4b07-a429-5649cbc51383" providerId="AD" clId="Web-{96D3889A-6F46-4853-A451-9C809866F4E8}" dt="2020-07-14T06:26:12.434" v="7"/>
          <ac:picMkLst>
            <pc:docMk/>
            <pc:sldMk cId="2699335303" sldId="256"/>
            <ac:picMk id="3" creationId="{2417672D-C25C-4F7E-9FCA-065AE8DC12FB}"/>
          </ac:picMkLst>
        </pc:picChg>
        <pc:picChg chg="mod">
          <ac:chgData name="Tofei, Anca (Nokia - RO/Timisoara)" userId="S::anca.tofei@nokia.com::15ce94b8-366f-4b07-a429-5649cbc51383" providerId="AD" clId="Web-{96D3889A-6F46-4853-A451-9C809866F4E8}" dt="2020-07-14T06:27:23.622" v="17" actId="1076"/>
          <ac:picMkLst>
            <pc:docMk/>
            <pc:sldMk cId="2699335303" sldId="256"/>
            <ac:picMk id="4" creationId="{44D00003-84C8-4261-BA8F-2FCF881265F4}"/>
          </ac:picMkLst>
        </pc:picChg>
        <pc:picChg chg="del mod">
          <ac:chgData name="Tofei, Anca (Nokia - RO/Timisoara)" userId="S::anca.tofei@nokia.com::15ce94b8-366f-4b07-a429-5649cbc51383" providerId="AD" clId="Web-{96D3889A-6F46-4853-A451-9C809866F4E8}" dt="2020-07-14T06:25:16.778" v="1"/>
          <ac:picMkLst>
            <pc:docMk/>
            <pc:sldMk cId="2699335303" sldId="256"/>
            <ac:picMk id="5" creationId="{64BED234-AA3E-460C-9062-1AD5F6DD9416}"/>
          </ac:picMkLst>
        </pc:picChg>
        <pc:picChg chg="add mod">
          <ac:chgData name="Tofei, Anca (Nokia - RO/Timisoara)" userId="S::anca.tofei@nokia.com::15ce94b8-366f-4b07-a429-5649cbc51383" providerId="AD" clId="Web-{96D3889A-6F46-4853-A451-9C809866F4E8}" dt="2020-07-14T06:26:44.278" v="14" actId="1076"/>
          <ac:picMkLst>
            <pc:docMk/>
            <pc:sldMk cId="2699335303" sldId="256"/>
            <ac:picMk id="6" creationId="{5921A4CC-AA2C-455C-8B63-22B317F0931F}"/>
          </ac:picMkLst>
        </pc:picChg>
        <pc:picChg chg="add mod">
          <ac:chgData name="Tofei, Anca (Nokia - RO/Timisoara)" userId="S::anca.tofei@nokia.com::15ce94b8-366f-4b07-a429-5649cbc51383" providerId="AD" clId="Web-{96D3889A-6F46-4853-A451-9C809866F4E8}" dt="2020-07-14T06:27:34.325" v="18" actId="1076"/>
          <ac:picMkLst>
            <pc:docMk/>
            <pc:sldMk cId="2699335303" sldId="256"/>
            <ac:picMk id="7" creationId="{FAC1EC6F-F6E3-4B72-86F8-D376EA2347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EC1B2-ECFD-459A-9F5F-56BB7E37BC2B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C5BB7-DC05-4EEB-A3E1-25828D8F6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30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C5BB7-DC05-4EEB-A3E1-25828D8F631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33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83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5427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6327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90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974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796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432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382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04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624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256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64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2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056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866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186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228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7478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4039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089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82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3122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397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59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303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569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112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38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97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7018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6568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6258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282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704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2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1471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7879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17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27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403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7781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5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975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525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9497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99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54869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1194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10758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312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8249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2566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5784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33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8794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652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13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8251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5549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187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8118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1801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6268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0911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6095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0198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674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385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4797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2762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0215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5434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6413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44996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525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3779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3746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8088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64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077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0960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548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3317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4191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6026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23067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880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8525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3200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87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3283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12418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33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6978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417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5938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4601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60758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8937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00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51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77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3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0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  <p:sldLayoutId id="214748424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74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47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0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6E334BA-4D66-4BAE-BF1A-6B43BFA76F60}" type="datetimeFigureOut">
              <a:rPr lang="en-GB" smtClean="0"/>
              <a:t>13/07/2020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FF3FBBB-90B0-4C00-B4C2-7EEC578429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8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3BA8-5BE4-4AD1-858E-CAE6E97529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00003-84C8-4261-BA8F-2FCF8812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569" y="-28418"/>
            <a:ext cx="12321137" cy="6914835"/>
          </a:xfrm>
          <a:prstGeom prst="rect">
            <a:avLst/>
          </a:prstGeom>
        </p:spPr>
      </p:pic>
      <p:pic>
        <p:nvPicPr>
          <p:cNvPr id="6" name="Picture 6" descr="A store front at day&#10;&#10;Description automatically generated">
            <a:extLst>
              <a:ext uri="{FF2B5EF4-FFF2-40B4-BE49-F238E27FC236}">
                <a16:creationId xmlns:a16="http://schemas.microsoft.com/office/drawing/2014/main" id="{5921A4CC-AA2C-455C-8B63-22B317F0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59" y="-76990"/>
            <a:ext cx="2343609" cy="1216905"/>
          </a:xfrm>
          <a:prstGeom prst="rect">
            <a:avLst/>
          </a:prstGeom>
        </p:spPr>
      </p:pic>
      <p:pic>
        <p:nvPicPr>
          <p:cNvPr id="7" name="Picture 7" descr="A store front at day&#10;&#10;Description automatically generated">
            <a:extLst>
              <a:ext uri="{FF2B5EF4-FFF2-40B4-BE49-F238E27FC236}">
                <a16:creationId xmlns:a16="http://schemas.microsoft.com/office/drawing/2014/main" id="{FAC1EC6F-F6E3-4B72-86F8-D376EA23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075" y="-81422"/>
            <a:ext cx="24765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3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47C0-321E-48AD-B720-BC5C7598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data (Measure)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BE907-F5F9-407C-B470-6A00B98D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119" y="1790901"/>
            <a:ext cx="6313452" cy="4284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6DBCC5-213A-4276-9598-665A6D4F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49" y="2089877"/>
            <a:ext cx="28575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12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47C0-321E-48AD-B720-BC5C7598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data (Calculated column)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80AE8-DF2E-47EB-A1D2-4AE9A569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78" y="1690688"/>
            <a:ext cx="4114800" cy="4257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6A3DC-2BD0-431D-BE17-F5F382C5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23" y="2433638"/>
            <a:ext cx="57721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0767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47C0-321E-48AD-B720-BC5C7598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visuals</a:t>
            </a:r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977D53-DDA6-493A-9156-DAA5CF7C6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451" y="2708769"/>
            <a:ext cx="1752752" cy="3562658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B792237-D935-4AAC-B59D-A239696C6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6" y="1383205"/>
            <a:ext cx="6592220" cy="12098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F0888-32DA-4085-958A-3BA917116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79" y="1027906"/>
            <a:ext cx="1863962" cy="534208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61BDA5-3FC8-45B4-B0A7-ACC57A340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16" y="1027906"/>
            <a:ext cx="1752752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287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47C0-321E-48AD-B720-BC5C7598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visuals - examples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2DD16D-BB91-4EB6-B95F-9519CED62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7" y="1881881"/>
            <a:ext cx="4671506" cy="3775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773C2-0484-492A-9AF3-763D0304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360" y="1881881"/>
            <a:ext cx="626184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D626-0615-49A0-9DF1-665EA4E4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Publish and share</a:t>
            </a:r>
            <a:endParaRPr lang="en-GB" dirty="0"/>
          </a:p>
        </p:txBody>
      </p:sp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CF8193-AD50-4807-89E0-C5126A2CE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18" y="1796600"/>
            <a:ext cx="9143572" cy="37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5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E0F213-5E20-429B-9DBD-44E2939F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6899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E852-3E28-46B0-949A-ECCF2246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GB" sz="2200" dirty="0"/>
              <a:t>Tribe &amp; Squad Dashboard </a:t>
            </a:r>
            <a:br>
              <a:rPr lang="ro-RO" sz="2200" dirty="0"/>
            </a:br>
            <a:br>
              <a:rPr lang="ro-RO" sz="2200" dirty="0"/>
            </a:br>
            <a:r>
              <a:rPr lang="ro-RO" sz="2200" dirty="0"/>
              <a:t>-</a:t>
            </a:r>
            <a:r>
              <a:rPr lang="en-GB" sz="2200" dirty="0"/>
              <a:t> </a:t>
            </a:r>
            <a:r>
              <a:rPr lang="ro-RO" sz="2200" dirty="0"/>
              <a:t>D</a:t>
            </a:r>
            <a:r>
              <a:rPr lang="en-GB" sz="2200" dirty="0" err="1"/>
              <a:t>evelopment</a:t>
            </a:r>
            <a:r>
              <a:rPr lang="en-GB" sz="2200" dirty="0"/>
              <a:t> Squad​</a:t>
            </a:r>
            <a:r>
              <a:rPr lang="ro-RO" sz="2200" dirty="0"/>
              <a:t> -</a:t>
            </a:r>
            <a:endParaRPr lang="en-GB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13F8-462B-4FB6-812C-F54D05639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955" y="2183872"/>
            <a:ext cx="9906000" cy="392588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@Andreea KOVACS – Scrum Master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@Loredana PAVEN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@Bogdan PONTA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@Raluca TOMA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@R</a:t>
            </a:r>
            <a:r>
              <a:rPr lang="ro-RO" sz="1900" dirty="0"/>
              <a:t>ă</a:t>
            </a:r>
            <a:r>
              <a:rPr lang="en-US" sz="1900" dirty="0" err="1"/>
              <a:t>zvan</a:t>
            </a:r>
            <a:r>
              <a:rPr lang="en-US" sz="1900" dirty="0"/>
              <a:t> S</a:t>
            </a:r>
            <a:r>
              <a:rPr lang="ro-RO" sz="1900" dirty="0"/>
              <a:t>Ă</a:t>
            </a:r>
            <a:r>
              <a:rPr lang="en-US" sz="1900" dirty="0"/>
              <a:t>VULESCU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@Anca </a:t>
            </a:r>
            <a:r>
              <a:rPr lang="ro-RO" sz="1900" dirty="0"/>
              <a:t>ȚOFEI</a:t>
            </a:r>
          </a:p>
          <a:p>
            <a:pPr>
              <a:lnSpc>
                <a:spcPct val="110000"/>
              </a:lnSpc>
            </a:pPr>
            <a:r>
              <a:rPr lang="ro-RO" sz="1900" dirty="0"/>
              <a:t>@Adelina ANCĂU</a:t>
            </a: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1900" dirty="0"/>
              <a:t>@Andrei SOLOMON</a:t>
            </a:r>
            <a:endParaRPr lang="ro-RO" sz="1900" dirty="0"/>
          </a:p>
          <a:p>
            <a:pPr>
              <a:lnSpc>
                <a:spcPct val="110000"/>
              </a:lnSpc>
            </a:pPr>
            <a:r>
              <a:rPr lang="ro-RO" sz="1900" dirty="0"/>
              <a:t>@Teodora BROTEA</a:t>
            </a:r>
            <a:endParaRPr lang="en-GB" sz="1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92582-AF88-4BF3-ABDD-850FF652B4CC}"/>
              </a:ext>
            </a:extLst>
          </p:cNvPr>
          <p:cNvSpPr/>
          <p:nvPr/>
        </p:nvSpPr>
        <p:spPr>
          <a:xfrm>
            <a:off x="6094411" y="2536448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dirty="0"/>
              <a:t> </a:t>
            </a:r>
            <a:r>
              <a:rPr lang="en-US" sz="19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Involving development teams in 5 sites: Hangzhou, Timisoara, Manilla, Wroclaw, Bangalore.​</a:t>
            </a:r>
            <a:endParaRPr lang="ro-RO" sz="1900" dirty="0"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algn="ctr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o-RO" sz="1900" dirty="0"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algn="ctr" fontAlgn="base">
              <a:spcAft>
                <a:spcPts val="600"/>
              </a:spcAft>
            </a:pPr>
            <a:endParaRPr lang="en-US" sz="1900" dirty="0"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algn="ctr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19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19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Timisoara team joined the project in December 2017.​</a:t>
            </a:r>
          </a:p>
        </p:txBody>
      </p:sp>
    </p:spTree>
    <p:extLst>
      <p:ext uri="{BB962C8B-B14F-4D97-AF65-F5344CB8AC3E}">
        <p14:creationId xmlns:p14="http://schemas.microsoft.com/office/powerpoint/2010/main" val="3283112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B449-C0AC-4F82-BE46-EA6AE7EE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937094"/>
            <a:ext cx="5550357" cy="1049235"/>
          </a:xfrm>
        </p:spPr>
        <p:txBody>
          <a:bodyPr>
            <a:normAutofit/>
          </a:bodyPr>
          <a:lstStyle/>
          <a:p>
            <a:r>
              <a:rPr lang="en-GB" sz="2200" b="1" dirty="0"/>
              <a:t>Tribe &amp; Squad Dashboard – MN standardized metrics for performance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7BC0D-4244-4861-96D4-9231B0AE3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21938"/>
            <a:ext cx="6075344" cy="4011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About the project: </a:t>
            </a:r>
          </a:p>
          <a:p>
            <a:pPr marL="0" indent="0">
              <a:buNone/>
            </a:pPr>
            <a:r>
              <a:rPr lang="en-GB" dirty="0"/>
              <a:t>Aims to provide the following to the tribes and squads across MN: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ro-RO" dirty="0"/>
              <a:t>	</a:t>
            </a:r>
            <a:r>
              <a:rPr lang="en-GB" dirty="0"/>
              <a:t>• standardized metrics for performance </a:t>
            </a:r>
            <a:r>
              <a:rPr lang="ro-RO" dirty="0"/>
              <a:t>	</a:t>
            </a:r>
            <a:r>
              <a:rPr lang="en-GB" dirty="0"/>
              <a:t>measurement and analysis. 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GB" dirty="0"/>
              <a:t>• automate the data collection and </a:t>
            </a:r>
            <a:r>
              <a:rPr lang="ro-RO" dirty="0"/>
              <a:t>	</a:t>
            </a:r>
            <a:r>
              <a:rPr lang="en-GB" dirty="0"/>
              <a:t>presentation so that no manual </a:t>
            </a:r>
            <a:r>
              <a:rPr lang="ro-RO" dirty="0"/>
              <a:t>	</a:t>
            </a:r>
            <a:r>
              <a:rPr lang="en-GB" dirty="0"/>
              <a:t>reporting or data collection is needed.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EE073C-0397-4076-9699-7A04B3826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" r="3379" b="2"/>
          <a:stretch/>
        </p:blipFill>
        <p:spPr bwMode="auto">
          <a:xfrm>
            <a:off x="7747614" y="937094"/>
            <a:ext cx="4060051" cy="2491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6D9C808-969A-4639-8963-200A2E1D4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9" r="10829" b="3"/>
          <a:stretch/>
        </p:blipFill>
        <p:spPr>
          <a:xfrm>
            <a:off x="7747614" y="3535070"/>
            <a:ext cx="4060030" cy="2491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0772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00923-8F51-41CF-B807-AF6163541C84}"/>
              </a:ext>
            </a:extLst>
          </p:cNvPr>
          <p:cNvSpPr/>
          <p:nvPr/>
        </p:nvSpPr>
        <p:spPr>
          <a:xfrm>
            <a:off x="492370" y="516835"/>
            <a:ext cx="3084844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Power BI?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A4442-24FE-4569-9D48-E3A084D1602E}"/>
              </a:ext>
            </a:extLst>
          </p:cNvPr>
          <p:cNvSpPr/>
          <p:nvPr/>
        </p:nvSpPr>
        <p:spPr>
          <a:xfrm>
            <a:off x="187571" y="3005646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◦"/>
            </a:pPr>
            <a:r>
              <a:rPr lang="en-US" dirty="0">
                <a:solidFill>
                  <a:srgbClr val="FFFFFF"/>
                </a:solidFill>
              </a:rPr>
              <a:t>Connect to and visualize any data using the unified, scalable platform for self-service and enterprise business intelligence (BI) that’s easy to use and helps you gain deeper data insight.</a:t>
            </a:r>
          </a:p>
        </p:txBody>
      </p:sp>
      <p:pic>
        <p:nvPicPr>
          <p:cNvPr id="9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E0D40C-9B1B-49B1-A6A1-2C0984E3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214" y="1398396"/>
            <a:ext cx="8122416" cy="406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C09B-E2CD-48A2-9FBC-A6EC9EAA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09"/>
            <a:ext cx="10515600" cy="1325563"/>
          </a:xfrm>
        </p:spPr>
        <p:txBody>
          <a:bodyPr/>
          <a:lstStyle/>
          <a:p>
            <a:r>
              <a:rPr lang="en-US" dirty="0"/>
              <a:t>What Power Bi can do?</a:t>
            </a:r>
            <a:endParaRPr lang="en-GB" dirty="0"/>
          </a:p>
        </p:txBody>
      </p:sp>
      <p:pic>
        <p:nvPicPr>
          <p:cNvPr id="4" name="data-made-visual-lg">
            <a:hlinkClick r:id="" action="ppaction://media"/>
            <a:extLst>
              <a:ext uri="{FF2B5EF4-FFF2-40B4-BE49-F238E27FC236}">
                <a16:creationId xmlns:a16="http://schemas.microsoft.com/office/drawing/2014/main" id="{72375999-3FB3-4C93-AE0E-10D0587130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040" y="1052186"/>
            <a:ext cx="9601919" cy="540201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3FA8F9-C207-4D29-AD09-2820D38DFFA5}"/>
              </a:ext>
            </a:extLst>
          </p:cNvPr>
          <p:cNvSpPr/>
          <p:nvPr/>
        </p:nvSpPr>
        <p:spPr>
          <a:xfrm>
            <a:off x="838200" y="1369472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Segoe UI" panose="020B0502040204020203" pitchFamily="34" charset="0"/>
              </a:rPr>
              <a:t>Create amazing data experiences:</a:t>
            </a:r>
          </a:p>
          <a:p>
            <a:r>
              <a:rPr lang="en-GB" dirty="0">
                <a:solidFill>
                  <a:srgbClr val="000000"/>
                </a:solidFill>
                <a:latin typeface="Segoe UI" panose="020B0502040204020203" pitchFamily="34" charset="0"/>
              </a:rPr>
              <a:t>Easily connect to, model, and visualize your data, creating memorable reports personalized with your KPIs and brand. Get fast, AI-powered answers to your business questions—even when asking with conversational language.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96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3DF2-0786-4B9B-B80C-D088F7E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4226" y="2630910"/>
            <a:ext cx="10364451" cy="1596177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</a:t>
            </a:r>
            <a:r>
              <a:rPr lang="en-US" dirty="0"/>
              <a:t> Data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15DDB8-97E2-48B4-8DA8-0185F10F31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549"/>
            <a:ext cx="59817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5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47C0-321E-48AD-B720-BC5C7598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31B7A-3B5F-4894-89AB-478AA87ED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6E287-6AA8-4C79-A956-16D4CA6D8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8" y="1690688"/>
            <a:ext cx="11227104" cy="45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1C909-262C-43F1-801C-84D27BA6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845" y="269481"/>
            <a:ext cx="1687085" cy="2121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F8AB0-E322-4B86-B125-DBDD82D6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3" y="2598164"/>
            <a:ext cx="5266890" cy="3685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7969D-E314-4C09-8D69-54E64D2FF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343" y="238913"/>
            <a:ext cx="6399779" cy="43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26555"/>
      </p:ext>
    </p:extLst>
  </p:cSld>
  <p:clrMapOvr>
    <a:masterClrMapping/>
  </p:clrMapOvr>
  <p:transition spd="med">
    <p:pull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3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4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5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3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7.xml><?xml version="1.0" encoding="utf-8"?>
<a:theme xmlns:a="http://schemas.openxmlformats.org/drawingml/2006/main" name="4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8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SharedContentType xmlns="Microsoft.SharePoint.Taxonomy.ContentTypeSync" SourceId="34c87397-5fc1-491e-85e7-d6110dbe9cbd" ContentTypeId="0x0101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1c5aaf6-e6ce-465b-b873-5148d2a4c105">N5ILPPOINATT-1825081787-194</_dlc_DocId>
    <_dlc_DocIdUrl xmlns="71c5aaf6-e6ce-465b-b873-5148d2a4c105">
      <Url>https://nokia.sharepoint.com/sites/Dashboard_Tim/_layouts/15/DocIdRedir.aspx?ID=N5ILPPOINATT-1825081787-194</Url>
      <Description>N5ILPPOINATT-1825081787-194</Description>
    </_dlc_DocIdUrl>
    <HideFromDelve xmlns="71c5aaf6-e6ce-465b-b873-5148d2a4c105">false</HideFromDelve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D08D822C1D0B49AE775AEE5A2D4219" ma:contentTypeVersion="12" ma:contentTypeDescription="Create a new document." ma:contentTypeScope="" ma:versionID="2646d68c6d5b250b78c916f3f5700fe5">
  <xsd:schema xmlns:xsd="http://www.w3.org/2001/XMLSchema" xmlns:xs="http://www.w3.org/2001/XMLSchema" xmlns:p="http://schemas.microsoft.com/office/2006/metadata/properties" xmlns:ns2="71c5aaf6-e6ce-465b-b873-5148d2a4c105" xmlns:ns3="62363e6e-b4dc-4f38-9a51-cd9a996405bd" xmlns:ns4="9d67df08-d079-40f5-b409-f1d45363615f" targetNamespace="http://schemas.microsoft.com/office/2006/metadata/properties" ma:root="true" ma:fieldsID="3650639b58a0b5f7e2be9ffa0855121f" ns2:_="" ns3:_="" ns4:_="">
    <xsd:import namespace="71c5aaf6-e6ce-465b-b873-5148d2a4c105"/>
    <xsd:import namespace="62363e6e-b4dc-4f38-9a51-cd9a996405bd"/>
    <xsd:import namespace="9d67df08-d079-40f5-b409-f1d45363615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HideFromDelv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363e6e-b4dc-4f38-9a51-cd9a996405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67df08-d079-40f5-b409-f1d45363615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F62447-D224-477A-886D-8ED136617CC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A4366B2-D8CD-4E5D-9A97-0321485A5B9E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5629314C-6D28-4F44-BC9C-B478EF88D5EF}">
  <ds:schemaRefs>
    <ds:schemaRef ds:uri="71c5aaf6-e6ce-465b-b873-5148d2a4c10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d67df08-d079-40f5-b409-f1d45363615f"/>
    <ds:schemaRef ds:uri="http://purl.org/dc/elements/1.1/"/>
    <ds:schemaRef ds:uri="http://schemas.microsoft.com/office/2006/metadata/properties"/>
    <ds:schemaRef ds:uri="62363e6e-b4dc-4f38-9a51-cd9a996405bd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9C4EB402-4E6F-4BAF-8C5E-66E590AF16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62363e6e-b4dc-4f38-9a51-cd9a996405bd"/>
    <ds:schemaRef ds:uri="9d67df08-d079-40f5-b409-f1d4536361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9811AF62-C3B6-4FAB-8216-D6BC5CA85A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185</Words>
  <Application>Microsoft Office PowerPoint</Application>
  <PresentationFormat>Widescreen</PresentationFormat>
  <Paragraphs>33</Paragraphs>
  <Slides>14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Gallery</vt:lpstr>
      <vt:lpstr>Circuit</vt:lpstr>
      <vt:lpstr>Frame</vt:lpstr>
      <vt:lpstr>Droplet</vt:lpstr>
      <vt:lpstr>1_Gallery</vt:lpstr>
      <vt:lpstr>3_Gallery</vt:lpstr>
      <vt:lpstr>4_Gallery</vt:lpstr>
      <vt:lpstr>Parcel</vt:lpstr>
      <vt:lpstr> </vt:lpstr>
      <vt:lpstr>PowerPoint Presentation</vt:lpstr>
      <vt:lpstr>Tribe &amp; Squad Dashboard   - Development Squad​ -</vt:lpstr>
      <vt:lpstr>Tribe &amp; Squad Dashboard – MN standardized metrics for performance measurement</vt:lpstr>
      <vt:lpstr>PowerPoint Presentation</vt:lpstr>
      <vt:lpstr>What Power Bi can do?</vt:lpstr>
      <vt:lpstr>How to Get Data</vt:lpstr>
      <vt:lpstr>Model data</vt:lpstr>
      <vt:lpstr>PowerPoint Presentation</vt:lpstr>
      <vt:lpstr>Model data (Measure)</vt:lpstr>
      <vt:lpstr>Model data (Calculated column)</vt:lpstr>
      <vt:lpstr>Use visuals</vt:lpstr>
      <vt:lpstr>Use visuals - examples</vt:lpstr>
      <vt:lpstr>Publish and share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Tofei, Anca (Nokia - RO/Timisoara)</dc:creator>
  <cp:lastModifiedBy>Paven, Loredana (Nokia - RO/Timisoara)</cp:lastModifiedBy>
  <cp:revision>37</cp:revision>
  <dcterms:created xsi:type="dcterms:W3CDTF">2020-07-09T13:56:20Z</dcterms:created>
  <dcterms:modified xsi:type="dcterms:W3CDTF">2020-07-14T06:27:34Z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0x01010063D08D822C1D0B49AE775AEE5A2D4219</vt:lpwstr>
  </property>
  <property fmtid="{D5CDD505-2E9C-101B-9397-08002B2CF9AE}" pid="3" name="_dlc_DocIdItemGuid">
    <vt:lpwstr>0a93d5ac-cf48-4416-a43e-024f18912a43</vt:lpwstr>
  </property>
</Properties>
</file>